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83" r:id="rId3"/>
    <p:sldId id="257" r:id="rId4"/>
    <p:sldId id="282" r:id="rId5"/>
    <p:sldId id="281" r:id="rId6"/>
    <p:sldId id="264" r:id="rId7"/>
    <p:sldId id="258" r:id="rId8"/>
    <p:sldId id="262" r:id="rId9"/>
    <p:sldId id="259" r:id="rId10"/>
    <p:sldId id="266" r:id="rId11"/>
    <p:sldId id="267" r:id="rId12"/>
    <p:sldId id="263" r:id="rId13"/>
    <p:sldId id="260" r:id="rId14"/>
    <p:sldId id="272" r:id="rId15"/>
    <p:sldId id="268" r:id="rId16"/>
    <p:sldId id="277" r:id="rId17"/>
    <p:sldId id="278" r:id="rId18"/>
    <p:sldId id="269" r:id="rId19"/>
    <p:sldId id="271" r:id="rId20"/>
    <p:sldId id="273" r:id="rId21"/>
    <p:sldId id="275" r:id="rId22"/>
    <p:sldId id="274" r:id="rId23"/>
    <p:sldId id="276" r:id="rId24"/>
    <p:sldId id="279" r:id="rId25"/>
    <p:sldId id="280" r:id="rId26"/>
    <p:sldId id="26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58"/>
            <p14:sldId id="262"/>
            <p14:sldId id="259"/>
            <p14:sldId id="266"/>
            <p14:sldId id="267"/>
            <p14:sldId id="263"/>
            <p14:sldId id="260"/>
            <p14:sldId id="272"/>
            <p14:sldId id="268"/>
            <p14:sldId id="277"/>
            <p14:sldId id="278"/>
            <p14:sldId id="269"/>
            <p14:sldId id="271"/>
            <p14:sldId id="273"/>
            <p14:sldId id="275"/>
            <p14:sldId id="274"/>
            <p14:sldId id="276"/>
            <p14:sldId id="279"/>
            <p14:sldId id="28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1364"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現在オンライン上でテーブルゲームを行えるサービスが存在し、それを用いれば場所や道具に制限を受けることなくテーブルゲームを行えます。</a:t>
            </a:r>
            <a:endParaRPr kumimoji="1" lang="en-US" altLang="ja-JP" dirty="0"/>
          </a:p>
          <a:p>
            <a:r>
              <a:rPr kumimoji="1" lang="ja-JP" altLang="en-US" dirty="0"/>
              <a:t>しかしオンライン上で行えるテーブルゲームは有名なものや特定のルールに限られます。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ソフトウェアを開発することで、もの、場所、テーブルゲームの種類、ルールにとらわれることなくてーーぶるゲームを行えるようにすることを本研究における開発目的としています。また、本開発を円滑に行うために再利用可能なライブラリーを開発することも本研究の目的と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次にテーブルゲームをオンラインで行う際、お互いの駒やカードなどの、ものの情報や位置の同期を行わなければならないため、マルチプラットフォームに対応した同期通信を可能にする</a:t>
            </a:r>
            <a:r>
              <a:rPr kumimoji="1" lang="en-US" altLang="ja-JP" dirty="0"/>
              <a:t>SDK</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テーブルゲームには駒、盤、カードなどの</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t>テーブルゲーム作成の</a:t>
            </a:r>
            <a:br>
              <a:rPr lang="en-US" altLang="ja-JP" b="1" dirty="0"/>
            </a:br>
            <a:r>
              <a:rPr lang="ja-JP" altLang="en-US" b="1" dirty="0"/>
              <a:t>ためのライブラリー開発</a:t>
            </a:r>
            <a:endParaRPr kumimoji="1" lang="ja-JP" altLang="en-US" b="1" dirty="0"/>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a:bodyPr>
          <a:lstStyle/>
          <a:p>
            <a:r>
              <a:rPr lang="en-US" altLang="ja-JP" dirty="0"/>
              <a:t>2020</a:t>
            </a:r>
            <a:r>
              <a:rPr lang="ja-JP" altLang="en-US" dirty="0"/>
              <a:t>年度　専攻科</a:t>
            </a:r>
            <a:endParaRPr lang="en-US" altLang="ja-JP" dirty="0"/>
          </a:p>
          <a:p>
            <a:r>
              <a:rPr kumimoji="1" lang="ja-JP" altLang="en-US" dirty="0"/>
              <a:t>　機械・電気システム工学専攻　</a:t>
            </a:r>
            <a:r>
              <a:rPr lang="ja-JP" altLang="en-US" dirty="0"/>
              <a:t>電気電子工学コース</a:t>
            </a:r>
            <a:r>
              <a:rPr kumimoji="1" lang="ja-JP" altLang="en-US" dirty="0"/>
              <a:t>　</a:t>
            </a:r>
            <a:endParaRPr kumimoji="1" lang="en-US" altLang="ja-JP" dirty="0"/>
          </a:p>
          <a:p>
            <a:r>
              <a:rPr lang="ja-JP" altLang="en-US" dirty="0"/>
              <a:t>　</a:t>
            </a:r>
            <a:r>
              <a:rPr kumimoji="1" lang="ja-JP" altLang="en-US"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dirty="0"/>
              <a:t>開発した主な</a:t>
            </a:r>
            <a:r>
              <a:rPr kumimoji="1" lang="ja-JP" altLang="en-US"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376985" y="4646215"/>
            <a:ext cx="4260915" cy="1846659"/>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ja-JP" altLang="en-US" sz="3200" dirty="0"/>
              <a:t>持てる、動かせるなどを記述する制限</a:t>
            </a:r>
            <a:endParaRPr kumimoji="1" lang="en-US" altLang="ja-JP" sz="3200" dirty="0"/>
          </a:p>
          <a:p>
            <a:endParaRPr kumimoji="1" lang="en-US" altLang="ja-JP"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2"/>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3"/>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4"/>
          <a:stretch>
            <a:fillRect/>
          </a:stretch>
        </p:blipFill>
        <p:spPr>
          <a:xfrm>
            <a:off x="1362976" y="1805958"/>
            <a:ext cx="2046698" cy="1278007"/>
          </a:xfrm>
          <a:prstGeom prst="rect">
            <a:avLst/>
          </a:prstGeom>
        </p:spPr>
      </p:pic>
      <p:cxnSp>
        <p:nvCxnSpPr>
          <p:cNvPr id="13" name="直線コネクタ 12">
            <a:extLst>
              <a:ext uri="{FF2B5EF4-FFF2-40B4-BE49-F238E27FC236}">
                <a16:creationId xmlns:a16="http://schemas.microsoft.com/office/drawing/2014/main" id="{B2FD0494-C372-45A0-974C-D5A07251E552}"/>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40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17992"/>
            <a:ext cx="7886700" cy="1325563"/>
          </a:xfrm>
        </p:spPr>
        <p:txBody>
          <a:bodyPr/>
          <a:lstStyle/>
          <a:p>
            <a:r>
              <a:rPr lang="ja-JP" altLang="en-US" dirty="0"/>
              <a:t>開発した主な</a:t>
            </a:r>
            <a:r>
              <a:rPr kumimoji="1" lang="ja-JP" altLang="en-US"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2"/>
          <a:stretch>
            <a:fillRect/>
          </a:stretch>
        </p:blipFill>
        <p:spPr>
          <a:xfrm>
            <a:off x="3629493" y="1827307"/>
            <a:ext cx="2198872" cy="1278007"/>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3"/>
          <a:stretch>
            <a:fillRect/>
          </a:stretch>
        </p:blipFill>
        <p:spPr>
          <a:xfrm>
            <a:off x="6048184" y="1827307"/>
            <a:ext cx="2011677" cy="1278007"/>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4"/>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D9984689-BEB5-4E57-A8B7-51982619F7A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F2B9872-6F2D-4840-AE31-93D62AD44721}"/>
              </a:ext>
            </a:extLst>
          </p:cNvPr>
          <p:cNvSpPr/>
          <p:nvPr/>
        </p:nvSpPr>
        <p:spPr>
          <a:xfrm>
            <a:off x="4506009" y="3207415"/>
            <a:ext cx="320513" cy="2482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EF1DE42C-D782-4E03-9350-58B90203EA1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4913B0B1-05DF-4CAF-AAF9-4977A819AC32}"/>
              </a:ext>
            </a:extLst>
          </p:cNvPr>
          <p:cNvPicPr>
            <a:picLocks noChangeAspect="1"/>
          </p:cNvPicPr>
          <p:nvPr/>
        </p:nvPicPr>
        <p:blipFill rotWithShape="1">
          <a:blip r:embed="rId2"/>
          <a:srcRect l="4854" r="4854"/>
          <a:stretch/>
        </p:blipFill>
        <p:spPr>
          <a:xfrm>
            <a:off x="1638198" y="3240186"/>
            <a:ext cx="1848022" cy="1278007"/>
          </a:xfrm>
          <a:prstGeom prst="rect">
            <a:avLst/>
          </a:prstGeom>
        </p:spPr>
      </p:pic>
      <p:sp>
        <p:nvSpPr>
          <p:cNvPr id="9" name="タイトル 1">
            <a:extLst>
              <a:ext uri="{FF2B5EF4-FFF2-40B4-BE49-F238E27FC236}">
                <a16:creationId xmlns:a16="http://schemas.microsoft.com/office/drawing/2014/main" id="{FB8D6694-B7A7-4039-9224-3967DF85674F}"/>
              </a:ext>
            </a:extLst>
          </p:cNvPr>
          <p:cNvSpPr>
            <a:spLocks noGrp="1"/>
          </p:cNvSpPr>
          <p:nvPr>
            <p:ph type="title"/>
          </p:nvPr>
        </p:nvSpPr>
        <p:spPr>
          <a:xfrm>
            <a:off x="628650" y="317992"/>
            <a:ext cx="7886700" cy="1325563"/>
          </a:xfrm>
        </p:spPr>
        <p:txBody>
          <a:bodyPr/>
          <a:lstStyle/>
          <a:p>
            <a:r>
              <a:rPr lang="ja-JP" altLang="en-US" dirty="0"/>
              <a:t>開発した主な</a:t>
            </a:r>
            <a:r>
              <a:rPr kumimoji="1" lang="ja-JP" altLang="en-US" dirty="0"/>
              <a:t>クラス説明</a:t>
            </a:r>
          </a:p>
        </p:txBody>
      </p:sp>
      <p:pic>
        <p:nvPicPr>
          <p:cNvPr id="11" name="図 10">
            <a:extLst>
              <a:ext uri="{FF2B5EF4-FFF2-40B4-BE49-F238E27FC236}">
                <a16:creationId xmlns:a16="http://schemas.microsoft.com/office/drawing/2014/main" id="{E6334116-A974-42A8-9B71-BB315B432133}"/>
              </a:ext>
            </a:extLst>
          </p:cNvPr>
          <p:cNvPicPr>
            <a:picLocks noChangeAspect="1"/>
          </p:cNvPicPr>
          <p:nvPr/>
        </p:nvPicPr>
        <p:blipFill rotWithShape="1">
          <a:blip r:embed="rId3"/>
          <a:srcRect l="11609" t="14099" r="10329" b="8590"/>
          <a:stretch/>
        </p:blipFill>
        <p:spPr>
          <a:xfrm>
            <a:off x="5846316" y="3240185"/>
            <a:ext cx="1848022" cy="1278007"/>
          </a:xfrm>
          <a:prstGeom prst="rect">
            <a:avLst/>
          </a:prstGeom>
        </p:spPr>
      </p:pic>
      <p:sp>
        <p:nvSpPr>
          <p:cNvPr id="12" name="矢印: 左右 11">
            <a:extLst>
              <a:ext uri="{FF2B5EF4-FFF2-40B4-BE49-F238E27FC236}">
                <a16:creationId xmlns:a16="http://schemas.microsoft.com/office/drawing/2014/main" id="{8F12B714-A302-4473-B594-8560AA93D8BA}"/>
              </a:ext>
            </a:extLst>
          </p:cNvPr>
          <p:cNvSpPr/>
          <p:nvPr/>
        </p:nvSpPr>
        <p:spPr>
          <a:xfrm>
            <a:off x="3486219" y="3478375"/>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4822C76-0FB4-4B9B-8DE0-6A020556FFCE}"/>
              </a:ext>
            </a:extLst>
          </p:cNvPr>
          <p:cNvSpPr txBox="1"/>
          <p:nvPr/>
        </p:nvSpPr>
        <p:spPr>
          <a:xfrm>
            <a:off x="3695304" y="4588562"/>
            <a:ext cx="1941921" cy="584775"/>
          </a:xfrm>
          <a:prstGeom prst="rect">
            <a:avLst/>
          </a:prstGeom>
          <a:solidFill>
            <a:schemeClr val="bg1"/>
          </a:solidFill>
          <a:ln w="57150">
            <a:solidFill>
              <a:srgbClr val="0070C0"/>
            </a:solidFill>
          </a:ln>
        </p:spPr>
        <p:txBody>
          <a:bodyPr wrap="square" rtlCol="0">
            <a:spAutoFit/>
          </a:bodyPr>
          <a:lstStyle/>
          <a:p>
            <a:pPr algn="ctr"/>
            <a:r>
              <a:rPr kumimoji="1" lang="ja-JP" altLang="en-US" sz="3200" dirty="0"/>
              <a:t>クリック</a:t>
            </a:r>
            <a:endParaRPr kumimoji="1" lang="ja-JP" altLang="en-US" dirty="0"/>
          </a:p>
        </p:txBody>
      </p:sp>
      <p:pic>
        <p:nvPicPr>
          <p:cNvPr id="14" name="図 13">
            <a:extLst>
              <a:ext uri="{FF2B5EF4-FFF2-40B4-BE49-F238E27FC236}">
                <a16:creationId xmlns:a16="http://schemas.microsoft.com/office/drawing/2014/main" id="{AB0CC5B6-B755-49B7-9E50-91A2B60B7440}"/>
              </a:ext>
            </a:extLst>
          </p:cNvPr>
          <p:cNvPicPr>
            <a:picLocks noChangeAspect="1"/>
          </p:cNvPicPr>
          <p:nvPr/>
        </p:nvPicPr>
        <p:blipFill rotWithShape="1">
          <a:blip r:embed="rId4"/>
          <a:srcRect l="7978"/>
          <a:stretch/>
        </p:blipFill>
        <p:spPr>
          <a:xfrm>
            <a:off x="1462773" y="5297352"/>
            <a:ext cx="2023447" cy="1278007"/>
          </a:xfrm>
          <a:prstGeom prst="rect">
            <a:avLst/>
          </a:prstGeom>
        </p:spPr>
      </p:pic>
      <p:pic>
        <p:nvPicPr>
          <p:cNvPr id="16" name="図 15">
            <a:extLst>
              <a:ext uri="{FF2B5EF4-FFF2-40B4-BE49-F238E27FC236}">
                <a16:creationId xmlns:a16="http://schemas.microsoft.com/office/drawing/2014/main" id="{C99D9EA8-B68A-48E7-9152-1922D148E8A2}"/>
              </a:ext>
            </a:extLst>
          </p:cNvPr>
          <p:cNvPicPr>
            <a:picLocks noChangeAspect="1"/>
          </p:cNvPicPr>
          <p:nvPr/>
        </p:nvPicPr>
        <p:blipFill>
          <a:blip r:embed="rId5"/>
          <a:stretch>
            <a:fillRect/>
          </a:stretch>
        </p:blipFill>
        <p:spPr>
          <a:xfrm>
            <a:off x="5846315" y="5297352"/>
            <a:ext cx="1879665" cy="1278006"/>
          </a:xfrm>
          <a:prstGeom prst="rect">
            <a:avLst/>
          </a:prstGeom>
        </p:spPr>
      </p:pic>
      <p:sp>
        <p:nvSpPr>
          <p:cNvPr id="17" name="矢印: 左右 16">
            <a:extLst>
              <a:ext uri="{FF2B5EF4-FFF2-40B4-BE49-F238E27FC236}">
                <a16:creationId xmlns:a16="http://schemas.microsoft.com/office/drawing/2014/main" id="{51F9B071-DB68-45B2-8344-E7C372B42B0C}"/>
              </a:ext>
            </a:extLst>
          </p:cNvPr>
          <p:cNvSpPr/>
          <p:nvPr/>
        </p:nvSpPr>
        <p:spPr>
          <a:xfrm>
            <a:off x="3486219" y="5463392"/>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83674545-D875-427C-A9A5-788E98F72774}"/>
              </a:ext>
            </a:extLst>
          </p:cNvPr>
          <p:cNvSpPr/>
          <p:nvPr/>
        </p:nvSpPr>
        <p:spPr>
          <a:xfrm>
            <a:off x="3454185" y="1607542"/>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Tree>
    <p:extLst>
      <p:ext uri="{BB962C8B-B14F-4D97-AF65-F5344CB8AC3E}">
        <p14:creationId xmlns:p14="http://schemas.microsoft.com/office/powerpoint/2010/main" val="409567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dirty="0"/>
              <a:t>ライブラリーを用いて</a:t>
            </a:r>
            <a:br>
              <a:rPr kumimoji="1" lang="en-US" altLang="ja-JP" dirty="0"/>
            </a:br>
            <a:r>
              <a:rPr kumimoji="1" lang="ja-JP" altLang="en-US" dirty="0"/>
              <a:t>開発したソフトウェア</a:t>
            </a:r>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p:txBody>
          <a:bodyPr>
            <a:normAutofit/>
          </a:bodyPr>
          <a:lstStyle/>
          <a:p>
            <a:r>
              <a:rPr kumimoji="1" lang="en-US" altLang="ja-JP" sz="4400" dirty="0"/>
              <a:t>Table Game Creator</a:t>
            </a:r>
          </a:p>
          <a:p>
            <a:r>
              <a:rPr lang="ja-JP" altLang="en-US" sz="4400" dirty="0"/>
              <a:t>テーブルゲームの作成が可能</a:t>
            </a:r>
            <a:endParaRPr lang="en-US" altLang="ja-JP" sz="4400" dirty="0"/>
          </a:p>
          <a:p>
            <a:r>
              <a:rPr lang="ja-JP" altLang="en-US" sz="4400" dirty="0"/>
              <a:t>オンライン上でのプレイ</a:t>
            </a:r>
            <a:endParaRPr lang="en-US" altLang="ja-JP" sz="4400" dirty="0"/>
          </a:p>
          <a:p>
            <a:pPr marL="0" indent="0">
              <a:buNone/>
            </a:pPr>
            <a:r>
              <a:rPr lang="ja-JP" altLang="en-US" sz="4400" dirty="0"/>
              <a:t>  することが可能</a:t>
            </a:r>
            <a:endParaRPr lang="en-US" altLang="ja-JP" sz="4400" dirty="0"/>
          </a:p>
        </p:txBody>
      </p:sp>
      <p:cxnSp>
        <p:nvCxnSpPr>
          <p:cNvPr id="4" name="直線コネクタ 3">
            <a:extLst>
              <a:ext uri="{FF2B5EF4-FFF2-40B4-BE49-F238E27FC236}">
                <a16:creationId xmlns:a16="http://schemas.microsoft.com/office/drawing/2014/main" id="{4BABC187-0447-4B0A-9F31-8F836B9E40A5}"/>
              </a:ext>
            </a:extLst>
          </p:cNvPr>
          <p:cNvCxnSpPr>
            <a:cxnSpLocks/>
          </p:cNvCxnSpPr>
          <p:nvPr/>
        </p:nvCxnSpPr>
        <p:spPr>
          <a:xfrm>
            <a:off x="628650" y="1671836"/>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dirty="0"/>
              <a:t>使い方</a:t>
            </a:r>
            <a:endParaRPr kumimoji="1" lang="ja-JP" altLang="en-US"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641910"/>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5B0C68A4-0EBF-4AE8-B2A7-ADB171016D65}"/>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53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dirty="0"/>
              <a:t>画像の用意</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2"/>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3"/>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5" name="直線コネクタ 14">
            <a:extLst>
              <a:ext uri="{FF2B5EF4-FFF2-40B4-BE49-F238E27FC236}">
                <a16:creationId xmlns:a16="http://schemas.microsoft.com/office/drawing/2014/main" id="{B2C75EC8-25C7-49C0-8FF7-275F7DE77F71}"/>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dirty="0"/>
              <a:t>使い方</a:t>
            </a:r>
            <a:endParaRPr kumimoji="1" lang="ja-JP" altLang="en-US"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1517716" y="2782553"/>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7653DEB1-DAEE-48DE-B123-247ADD15B15C}"/>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84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p:txBody>
          <a:bodyPr/>
          <a:lstStyle/>
          <a:p>
            <a:r>
              <a:rPr kumimoji="1" lang="ja-JP" altLang="en-US" dirty="0"/>
              <a:t>テーブルゲームの作成</a:t>
            </a:r>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2"/>
          <a:stretch>
            <a:fillRect/>
          </a:stretch>
        </p:blipFill>
        <p:spPr>
          <a:xfrm>
            <a:off x="1147936" y="1484264"/>
            <a:ext cx="6848128" cy="3889471"/>
          </a:xfrm>
          <a:prstGeom prst="rect">
            <a:avLst/>
          </a:prstGeom>
        </p:spPr>
      </p:pic>
      <p:cxnSp>
        <p:nvCxnSpPr>
          <p:cNvPr id="4" name="直線コネクタ 3">
            <a:extLst>
              <a:ext uri="{FF2B5EF4-FFF2-40B4-BE49-F238E27FC236}">
                <a16:creationId xmlns:a16="http://schemas.microsoft.com/office/drawing/2014/main" id="{67AC2510-B869-4C2D-8869-2B43EEB9E189}"/>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dirty="0"/>
              <a:t>使い方</a:t>
            </a:r>
            <a:endParaRPr kumimoji="1" lang="ja-JP" altLang="en-US"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73CB8232-30AD-4050-A6DD-F11A7F4CDA4C}"/>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083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dirty="0"/>
              <a:t>データの共有</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endParaRPr kumimoji="1" lang="en-US" altLang="ja-JP" dirty="0"/>
          </a:p>
          <a:p>
            <a:pPr marL="0" indent="0">
              <a:buNone/>
            </a:pPr>
            <a:r>
              <a:rPr kumimoji="1" lang="en-US" altLang="ja-JP" dirty="0"/>
              <a:t>	</a:t>
            </a:r>
            <a:r>
              <a:rPr kumimoji="1" lang="ja-JP" altLang="en-US" dirty="0"/>
              <a:t>のフォルダを共有し同様の階層のフォルダに入れる</a:t>
            </a:r>
          </a:p>
        </p:txBody>
      </p:sp>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sp>
        <p:nvSpPr>
          <p:cNvPr id="22" name="矢印: 右 21">
            <a:extLst>
              <a:ext uri="{FF2B5EF4-FFF2-40B4-BE49-F238E27FC236}">
                <a16:creationId xmlns:a16="http://schemas.microsoft.com/office/drawing/2014/main" id="{F48D4927-833D-4B7D-9D59-5703664CA30B}"/>
              </a:ext>
            </a:extLst>
          </p:cNvPr>
          <p:cNvSpPr/>
          <p:nvPr/>
        </p:nvSpPr>
        <p:spPr>
          <a:xfrm>
            <a:off x="3218910" y="4936859"/>
            <a:ext cx="2975434" cy="523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240654" y="3445994"/>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832542" y="3429000"/>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cxnSp>
        <p:nvCxnSpPr>
          <p:cNvPr id="46" name="直線コネクタ 45">
            <a:extLst>
              <a:ext uri="{FF2B5EF4-FFF2-40B4-BE49-F238E27FC236}">
                <a16:creationId xmlns:a16="http://schemas.microsoft.com/office/drawing/2014/main" id="{AE8228F0-490D-48EE-930D-A82122889657}"/>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6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p:txBody>
          <a:bodyPr/>
          <a:lstStyle/>
          <a:p>
            <a:r>
              <a:rPr kumimoji="1" lang="ja-JP" altLang="en-US" sz="4400" dirty="0"/>
              <a:t>背景</a:t>
            </a:r>
            <a:endParaRPr kumimoji="1" lang="en-US" altLang="ja-JP" sz="4400" dirty="0"/>
          </a:p>
          <a:p>
            <a:r>
              <a:rPr lang="ja-JP" altLang="en-US" sz="4400" dirty="0"/>
              <a:t>開発目的</a:t>
            </a:r>
            <a:endParaRPr kumimoji="1" lang="en-US" altLang="ja-JP" sz="4400" dirty="0"/>
          </a:p>
          <a:p>
            <a:r>
              <a:rPr lang="ja-JP" altLang="en-US" sz="4400" dirty="0"/>
              <a:t>開発環境</a:t>
            </a:r>
            <a:endParaRPr lang="en-US" altLang="ja-JP" sz="4400" dirty="0"/>
          </a:p>
          <a:p>
            <a:r>
              <a:rPr lang="ja-JP" altLang="en-US" sz="4400" dirty="0"/>
              <a:t>開発ライブラリーについて</a:t>
            </a:r>
            <a:endParaRPr lang="en-US" altLang="ja-JP" sz="4400" dirty="0"/>
          </a:p>
          <a:p>
            <a:r>
              <a:rPr lang="ja-JP" altLang="en-US" sz="4400" dirty="0"/>
              <a:t>開発ソフトについて</a:t>
            </a:r>
            <a:endParaRPr lang="en-US" altLang="ja-JP" sz="4400" dirty="0"/>
          </a:p>
          <a:p>
            <a:r>
              <a:rPr lang="ja-JP" altLang="en-US" sz="4400" dirty="0"/>
              <a:t>配布</a:t>
            </a:r>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dirty="0"/>
              <a:t>使い方</a:t>
            </a:r>
            <a:endParaRPr kumimoji="1" lang="ja-JP" altLang="en-US"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070CF025-4DE2-4367-9342-D7893B0B16C9}"/>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dirty="0"/>
              <a:t>データのロード</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a:blip r:embed="rId2"/>
          <a:stretch>
            <a:fillRect/>
          </a:stretch>
        </p:blipFill>
        <p:spPr>
          <a:xfrm>
            <a:off x="1000533" y="1618097"/>
            <a:ext cx="7142934" cy="4029170"/>
          </a:xfrm>
          <a:prstGeom prst="rect">
            <a:avLst/>
          </a:prstGeom>
        </p:spPr>
      </p:pic>
      <p:cxnSp>
        <p:nvCxnSpPr>
          <p:cNvPr id="4" name="直線コネクタ 3">
            <a:extLst>
              <a:ext uri="{FF2B5EF4-FFF2-40B4-BE49-F238E27FC236}">
                <a16:creationId xmlns:a16="http://schemas.microsoft.com/office/drawing/2014/main" id="{8C657F8C-3F03-403C-A604-D606EF3AC3EA}"/>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dirty="0"/>
              <a:t>使い方</a:t>
            </a:r>
            <a:endParaRPr kumimoji="1" lang="ja-JP" altLang="en-US"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A5230013-4FDB-48F3-A22B-919FC13D3A50}"/>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9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ja-JP" altLang="en-US" dirty="0"/>
              <a:t>ゲームの開始</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2"/>
          <a:stretch>
            <a:fillRect/>
          </a:stretch>
        </p:blipFill>
        <p:spPr>
          <a:xfrm>
            <a:off x="809875" y="1793054"/>
            <a:ext cx="7524250" cy="4190968"/>
          </a:xfrm>
          <a:prstGeom prst="rect">
            <a:avLst/>
          </a:prstGeom>
        </p:spPr>
      </p:pic>
      <p:cxnSp>
        <p:nvCxnSpPr>
          <p:cNvPr id="8" name="直線コネクタ 7">
            <a:extLst>
              <a:ext uri="{FF2B5EF4-FFF2-40B4-BE49-F238E27FC236}">
                <a16:creationId xmlns:a16="http://schemas.microsoft.com/office/drawing/2014/main" id="{5AF899C7-1741-4194-A05D-D5729B34F54E}"/>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dirty="0"/>
              <a:t>実際の動作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0088" y="1825625"/>
            <a:ext cx="7742237" cy="4351338"/>
          </a:xfrm>
        </p:spPr>
      </p:pic>
      <p:cxnSp>
        <p:nvCxnSpPr>
          <p:cNvPr id="7" name="直線コネクタ 6">
            <a:extLst>
              <a:ext uri="{FF2B5EF4-FFF2-40B4-BE49-F238E27FC236}">
                <a16:creationId xmlns:a16="http://schemas.microsoft.com/office/drawing/2014/main" id="{7425B62E-9F05-4307-84A4-D03E4F241020}"/>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mc:Choice xmlns:p14="http://schemas.microsoft.com/office/powerpoint/2010/main" Requires="p14">
      <p:transition spd="slow" p14:dur="2000" advTm="102128"/>
    </mc:Choice>
    <mc:Fallback>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dirty="0"/>
              <a:t>実際の動作</a:t>
            </a:r>
          </a:p>
        </p:txBody>
      </p:sp>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8650" y="1946275"/>
            <a:ext cx="7886700" cy="4108450"/>
          </a:xfrm>
        </p:spPr>
      </p:pic>
      <p:cxnSp>
        <p:nvCxnSpPr>
          <p:cNvPr id="4" name="直線コネクタ 3">
            <a:extLst>
              <a:ext uri="{FF2B5EF4-FFF2-40B4-BE49-F238E27FC236}">
                <a16:creationId xmlns:a16="http://schemas.microsoft.com/office/drawing/2014/main" id="{3EC4C912-85E1-4F65-9575-08ABCF8765AB}"/>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r>
              <a:rPr kumimoji="1" lang="en-US" altLang="ja-JP" sz="4800" dirty="0" err="1"/>
              <a:t>TableGame</a:t>
            </a:r>
            <a:r>
              <a:rPr lang="en-US" altLang="ja-JP" sz="4800" dirty="0" err="1"/>
              <a:t>Creator</a:t>
            </a:r>
            <a:r>
              <a:rPr kumimoji="1" lang="ja-JP" altLang="en-US" sz="4800" dirty="0"/>
              <a:t>」</a:t>
            </a:r>
            <a:endParaRPr kumimoji="1" lang="en-US" altLang="ja-JP" sz="4800" dirty="0"/>
          </a:p>
          <a:p>
            <a:pPr marL="457200" lvl="1" indent="0">
              <a:buNone/>
            </a:pPr>
            <a:r>
              <a:rPr kumimoji="1" lang="en-US" altLang="ja-JP" sz="4400" dirty="0"/>
              <a:t>Steam</a:t>
            </a:r>
            <a:r>
              <a:rPr kumimoji="1" lang="ja-JP" altLang="en-US" sz="4400" dirty="0"/>
              <a:t>にて提出審査中</a:t>
            </a:r>
            <a:endParaRPr kumimoji="1" lang="en-US" altLang="ja-JP" sz="4400" dirty="0"/>
          </a:p>
          <a:p>
            <a:r>
              <a:rPr kumimoji="1" lang="ja-JP" altLang="en-US" sz="4800" dirty="0"/>
              <a:t>ライブラリー</a:t>
            </a:r>
            <a:endParaRPr kumimoji="1" lang="en-US" altLang="ja-JP" sz="4800" dirty="0"/>
          </a:p>
          <a:p>
            <a:pPr marL="457200" lvl="1" indent="0">
              <a:buNone/>
            </a:pPr>
            <a:r>
              <a:rPr kumimoji="1" lang="en-US" altLang="ja-JP" sz="4400" dirty="0"/>
              <a:t>Unity</a:t>
            </a:r>
            <a:r>
              <a:rPr kumimoji="1" lang="ja-JP" altLang="en-US" sz="4400" dirty="0"/>
              <a:t>の</a:t>
            </a:r>
            <a:r>
              <a:rPr kumimoji="1" lang="en-US" altLang="ja-JP" sz="4400" dirty="0" err="1"/>
              <a:t>AssetStore</a:t>
            </a:r>
            <a:r>
              <a:rPr kumimoji="1" lang="ja-JP" altLang="en-US" sz="4400" dirty="0"/>
              <a:t>にて公開中</a:t>
            </a:r>
            <a:endParaRPr kumimoji="1" lang="en-US" altLang="ja-JP" sz="4400" dirty="0"/>
          </a:p>
          <a:p>
            <a:pPr lvl="1"/>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FB3613B5-AB18-407B-90FA-EACC4396386B}"/>
              </a:ext>
            </a:extLst>
          </p:cNvPr>
          <p:cNvCxnSpPr>
            <a:cxnSpLocks/>
          </p:cNvCxnSpPr>
          <p:nvPr/>
        </p:nvCxnSpPr>
        <p:spPr>
          <a:xfrm>
            <a:off x="628650" y="1510645"/>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spTree>
    <p:extLst>
      <p:ext uri="{BB962C8B-B14F-4D97-AF65-F5344CB8AC3E}">
        <p14:creationId xmlns:p14="http://schemas.microsoft.com/office/powerpoint/2010/main" val="39796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dirty="0"/>
              <a:t>開発目的</a:t>
            </a:r>
            <a:endParaRPr kumimoji="1" lang="ja-JP" altLang="en-US"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03006" y="3566277"/>
            <a:ext cx="8763502" cy="3018984"/>
          </a:xfrm>
        </p:spPr>
        <p:txBody>
          <a:bodyPr>
            <a:normAutofit fontScale="92500"/>
          </a:bodyPr>
          <a:lstStyle/>
          <a:p>
            <a:r>
              <a:rPr lang="ja-JP" altLang="en-US" sz="3600" dirty="0"/>
              <a:t>オンライン上でテーブルゲームを</a:t>
            </a:r>
            <a:endParaRPr lang="en-US" altLang="ja-JP" sz="3600" dirty="0"/>
          </a:p>
          <a:p>
            <a:pPr marL="0" indent="0">
              <a:buNone/>
            </a:pPr>
            <a:r>
              <a:rPr lang="ja-JP" altLang="en-US" sz="3600" dirty="0"/>
              <a:t>　　　　　　　自由に作成、プレイができる</a:t>
            </a:r>
            <a:endParaRPr lang="en-US" altLang="ja-JP" sz="3600" dirty="0"/>
          </a:p>
          <a:p>
            <a:pPr marL="0" indent="0">
              <a:buNone/>
            </a:pPr>
            <a:r>
              <a:rPr lang="ja-JP" altLang="en-US" sz="3600" dirty="0"/>
              <a:t>　ソフトウェアの開発</a:t>
            </a:r>
            <a:endParaRPr lang="en-US" altLang="ja-JP" sz="3600" dirty="0"/>
          </a:p>
          <a:p>
            <a:r>
              <a:rPr lang="ja-JP" altLang="en-US" sz="3600" dirty="0"/>
              <a:t>その開発を円滑に行うための</a:t>
            </a:r>
            <a:endParaRPr lang="en-US" altLang="ja-JP" sz="3600" dirty="0"/>
          </a:p>
          <a:p>
            <a:pPr marL="0" indent="0">
              <a:buNone/>
            </a:pPr>
            <a:r>
              <a:rPr lang="ja-JP" altLang="en-US" sz="3600" dirty="0"/>
              <a:t>　ライブラリーの開発</a:t>
            </a:r>
            <a:endParaRPr lang="en-US" altLang="ja-JP" sz="3600" dirty="0"/>
          </a:p>
        </p:txBody>
      </p:sp>
      <p:cxnSp>
        <p:nvCxnSpPr>
          <p:cNvPr id="5" name="直線コネクタ 4">
            <a:extLst>
              <a:ext uri="{FF2B5EF4-FFF2-40B4-BE49-F238E27FC236}">
                <a16:creationId xmlns:a16="http://schemas.microsoft.com/office/drawing/2014/main" id="{FDDC0D08-2D85-49B3-939C-6282B2600CB3}"/>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87" y="1513592"/>
            <a:ext cx="2887548" cy="191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5042566" y="1513592"/>
            <a:ext cx="3222211" cy="1915406"/>
          </a:xfrm>
          <a:prstGeom prst="rect">
            <a:avLst/>
          </a:prstGeom>
        </p:spPr>
      </p:pic>
    </p:spTree>
    <p:extLst>
      <p:ext uri="{BB962C8B-B14F-4D97-AF65-F5344CB8AC3E}">
        <p14:creationId xmlns:p14="http://schemas.microsoft.com/office/powerpoint/2010/main" val="245445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514540"/>
            <a:ext cx="7886700" cy="4351338"/>
          </a:xfrm>
        </p:spPr>
        <p:txBody>
          <a:bodyPr>
            <a:normAutofit lnSpcReduction="10000"/>
          </a:bodyPr>
          <a:lstStyle/>
          <a:p>
            <a:r>
              <a:rPr kumimoji="1" lang="en-US" altLang="ja-JP" sz="3200" dirty="0"/>
              <a:t>Unity</a:t>
            </a:r>
          </a:p>
          <a:p>
            <a:pPr lvl="1"/>
            <a:r>
              <a:rPr lang="en-US" altLang="ja-JP" sz="2800" dirty="0"/>
              <a:t>2D,3D</a:t>
            </a:r>
            <a:r>
              <a:rPr lang="ja-JP" altLang="en-US" sz="2800" dirty="0"/>
              <a:t>のグラフィックを用いた開発を得意とする</a:t>
            </a:r>
            <a:endParaRPr lang="en-US" altLang="ja-JP" sz="2800" dirty="0"/>
          </a:p>
          <a:p>
            <a:pPr marL="457200" lvl="1" indent="0">
              <a:buNone/>
            </a:pPr>
            <a:r>
              <a:rPr kumimoji="1" lang="ja-JP" altLang="en-US" sz="2800" dirty="0"/>
              <a:t>　統合開発環境</a:t>
            </a:r>
            <a:endParaRPr lang="en-US" altLang="ja-JP" sz="2800" dirty="0"/>
          </a:p>
          <a:p>
            <a:pPr lvl="1"/>
            <a:r>
              <a:rPr kumimoji="1" lang="ja-JP" altLang="en-US" sz="2800" dirty="0"/>
              <a:t>開発言語</a:t>
            </a:r>
            <a:r>
              <a:rPr lang="ja-JP" altLang="en-US" sz="2800" dirty="0"/>
              <a:t>：</a:t>
            </a:r>
            <a:r>
              <a:rPr kumimoji="1" lang="en-US" altLang="ja-JP" sz="2800" dirty="0"/>
              <a:t>C</a:t>
            </a:r>
            <a:r>
              <a:rPr kumimoji="1" lang="ja-JP" altLang="en-US" sz="2800" dirty="0"/>
              <a:t>＃</a:t>
            </a:r>
            <a:endParaRPr kumimoji="1" lang="en-US" altLang="ja-JP" sz="2800" dirty="0"/>
          </a:p>
          <a:p>
            <a:pPr lvl="1"/>
            <a:endParaRPr lang="en-US" altLang="ja-JP" sz="2800" dirty="0"/>
          </a:p>
          <a:p>
            <a:pPr marL="457200" lvl="1" indent="0">
              <a:buNone/>
            </a:pPr>
            <a:endParaRPr kumimoji="1" lang="en-US" altLang="ja-JP" sz="2800" dirty="0"/>
          </a:p>
          <a:p>
            <a:r>
              <a:rPr lang="en-US" altLang="ja-JP" sz="3200" dirty="0"/>
              <a:t>Photon</a:t>
            </a:r>
          </a:p>
          <a:p>
            <a:pPr lvl="1"/>
            <a:r>
              <a:rPr kumimoji="1" lang="ja-JP" altLang="en-US" sz="2800" dirty="0"/>
              <a:t>同期通信を可能にする</a:t>
            </a:r>
            <a:r>
              <a:rPr kumimoji="1" lang="en-US" altLang="ja-JP" sz="2800" dirty="0"/>
              <a:t>SDK</a:t>
            </a:r>
            <a:r>
              <a:rPr kumimoji="1" lang="ja-JP" altLang="en-US" sz="2800" dirty="0"/>
              <a:t>とサーバーのサービス</a:t>
            </a:r>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10621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827" y="5381609"/>
            <a:ext cx="4081807" cy="1111265"/>
          </a:xfrm>
          <a:prstGeom prst="rect">
            <a:avLst/>
          </a:prstGeom>
        </p:spPr>
      </p:pic>
      <p:cxnSp>
        <p:nvCxnSpPr>
          <p:cNvPr id="6" name="直線コネクタ 5">
            <a:extLst>
              <a:ext uri="{FF2B5EF4-FFF2-40B4-BE49-F238E27FC236}">
                <a16:creationId xmlns:a16="http://schemas.microsoft.com/office/drawing/2014/main" id="{ECCF2666-BF51-4B29-A50E-FB812F77B20A}"/>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dirty="0"/>
              <a:t>テーブルゲームについて</a:t>
            </a:r>
          </a:p>
        </p:txBody>
      </p:sp>
      <p:cxnSp>
        <p:nvCxnSpPr>
          <p:cNvPr id="4" name="直線コネクタ 3">
            <a:extLst>
              <a:ext uri="{FF2B5EF4-FFF2-40B4-BE49-F238E27FC236}">
                <a16:creationId xmlns:a16="http://schemas.microsoft.com/office/drawing/2014/main" id="{F6E79062-3FB6-451B-BD02-9F97664CE448}"/>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235920" y="218482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3844545" y="2185853"/>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5868293" y="2140915"/>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104441" y="3249037"/>
            <a:ext cx="3026005" cy="844363"/>
          </a:xfrm>
        </p:spPr>
        <p:txBody>
          <a:bodyPr>
            <a:noAutofit/>
          </a:bodyPr>
          <a:lstStyle/>
          <a:p>
            <a:pPr lvl="1"/>
            <a:r>
              <a:rPr kumimoji="1" lang="en-US" altLang="ja-JP" sz="3600" dirty="0"/>
              <a:t>Piece</a:t>
            </a:r>
            <a:r>
              <a:rPr lang="ja-JP" altLang="en-US" sz="3600" dirty="0"/>
              <a:t> </a:t>
            </a:r>
            <a:r>
              <a:rPr lang="en-US" altLang="ja-JP" sz="3600" dirty="0"/>
              <a:t>Class</a:t>
            </a:r>
            <a:endParaRPr lang="en-US" altLang="ja-JP" sz="800" dirty="0"/>
          </a:p>
        </p:txBody>
      </p:sp>
      <p:sp>
        <p:nvSpPr>
          <p:cNvPr id="9" name="コンテンツ プレースホルダー 2">
            <a:extLst>
              <a:ext uri="{FF2B5EF4-FFF2-40B4-BE49-F238E27FC236}">
                <a16:creationId xmlns:a16="http://schemas.microsoft.com/office/drawing/2014/main" id="{D6A5E4CD-E654-46E0-B5C0-E63C409E5E6B}"/>
              </a:ext>
            </a:extLst>
          </p:cNvPr>
          <p:cNvSpPr txBox="1">
            <a:spLocks/>
          </p:cNvSpPr>
          <p:nvPr/>
        </p:nvSpPr>
        <p:spPr>
          <a:xfrm>
            <a:off x="2712680" y="3245225"/>
            <a:ext cx="3026005" cy="887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Board</a:t>
            </a:r>
            <a:r>
              <a:rPr lang="ja-JP" altLang="en-US" sz="3600" dirty="0"/>
              <a:t> </a:t>
            </a:r>
            <a:r>
              <a:rPr lang="en-US" altLang="ja-JP" sz="3600" dirty="0"/>
              <a:t>Class</a:t>
            </a:r>
            <a:endParaRPr lang="en-US" altLang="ja-JP" sz="2800" dirty="0"/>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5460140" y="3292325"/>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Card</a:t>
            </a:r>
            <a:r>
              <a:rPr lang="ja-JP" altLang="en-US" sz="3600" dirty="0"/>
              <a:t> </a:t>
            </a:r>
            <a:r>
              <a:rPr lang="en-US" altLang="ja-JP" sz="3600" dirty="0"/>
              <a:t>Class</a:t>
            </a:r>
            <a:endParaRPr lang="en-US" altLang="ja-JP"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79235" y="4587022"/>
            <a:ext cx="2387922"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72033" y="459676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113130" y="458702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持つ</a:t>
            </a:r>
            <a:endParaRPr kumimoji="1" lang="ja-JP" altLang="en-US" sz="2400" dirty="0"/>
          </a:p>
        </p:txBody>
      </p:sp>
      <p:sp>
        <p:nvSpPr>
          <p:cNvPr id="14" name="コンテンツ プレースホルダー 2">
            <a:extLst>
              <a:ext uri="{FF2B5EF4-FFF2-40B4-BE49-F238E27FC236}">
                <a16:creationId xmlns:a16="http://schemas.microsoft.com/office/drawing/2014/main" id="{3E74462D-871A-409D-98E6-145064208FE1}"/>
              </a:ext>
            </a:extLst>
          </p:cNvPr>
          <p:cNvSpPr txBox="1">
            <a:spLocks/>
          </p:cNvSpPr>
          <p:nvPr/>
        </p:nvSpPr>
        <p:spPr>
          <a:xfrm>
            <a:off x="2921563" y="5733890"/>
            <a:ext cx="2817122" cy="7951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endParaRPr lang="en-US" altLang="ja-JP" dirty="0"/>
          </a:p>
        </p:txBody>
      </p:sp>
    </p:spTree>
    <p:extLst>
      <p:ext uri="{BB962C8B-B14F-4D97-AF65-F5344CB8AC3E}">
        <p14:creationId xmlns:p14="http://schemas.microsoft.com/office/powerpoint/2010/main" val="25279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dirty="0"/>
              <a:t>開発した主な</a:t>
            </a:r>
            <a:r>
              <a:rPr kumimoji="1" lang="ja-JP" altLang="en-US" dirty="0"/>
              <a:t>クラス説明</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628650" y="1489735"/>
            <a:ext cx="2828041" cy="761754"/>
          </a:xfrm>
        </p:spPr>
        <p:txBody>
          <a:bodyPr>
            <a:normAutofit/>
          </a:bodyPr>
          <a:lstStyle/>
          <a:p>
            <a:pPr lvl="1"/>
            <a:r>
              <a:rPr kumimoji="1" lang="en-US" altLang="ja-JP" sz="3200" dirty="0"/>
              <a:t>Piece</a:t>
            </a:r>
            <a:r>
              <a:rPr lang="ja-JP" altLang="en-US" sz="3200" dirty="0"/>
              <a:t> </a:t>
            </a:r>
            <a:r>
              <a:rPr lang="en-US" altLang="ja-JP" sz="3200" dirty="0"/>
              <a:t>Class</a:t>
            </a:r>
            <a:endParaRPr lang="en-US" altLang="ja-JP" dirty="0"/>
          </a:p>
          <a:p>
            <a:pPr marL="457200" lvl="1" indent="0">
              <a:buNone/>
            </a:pPr>
            <a:endParaRPr kumimoji="1" lang="en-US" altLang="ja-JP"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628650" y="2969726"/>
            <a:ext cx="7886700" cy="1815882"/>
          </a:xfrm>
          <a:prstGeom prst="rect">
            <a:avLst/>
          </a:prstGeom>
          <a:noFill/>
        </p:spPr>
        <p:txBody>
          <a:bodyPr wrap="square" rtlCol="0">
            <a:spAutoFit/>
          </a:bodyPr>
          <a:lstStyle/>
          <a:p>
            <a:r>
              <a:rPr kumimoji="1" lang="ja-JP" altLang="en-US" sz="2800" dirty="0"/>
              <a:t>テーブルゲームにおける駒、カード、ボードの要素をそれぞれ持つクラス</a:t>
            </a:r>
            <a:endParaRPr kumimoji="1" lang="en-US" altLang="ja-JP" sz="2800" dirty="0"/>
          </a:p>
          <a:p>
            <a:r>
              <a:rPr kumimoji="1" lang="ja-JP" altLang="en-US" sz="2800" dirty="0"/>
              <a:t>それぞれの要素の値を管理する</a:t>
            </a:r>
            <a:r>
              <a:rPr kumimoji="1" lang="en-US" altLang="ja-JP" sz="2800" dirty="0"/>
              <a:t>Data</a:t>
            </a:r>
            <a:r>
              <a:rPr kumimoji="1" lang="ja-JP" altLang="en-US" sz="2800" dirty="0"/>
              <a:t> </a:t>
            </a:r>
            <a:r>
              <a:rPr kumimoji="1" lang="en-US" altLang="ja-JP" sz="2800" dirty="0"/>
              <a:t>Class</a:t>
            </a:r>
            <a:r>
              <a:rPr kumimoji="1" lang="ja-JP" altLang="en-US" sz="2800" dirty="0"/>
              <a:t>や、見た目を変更する</a:t>
            </a:r>
            <a:r>
              <a:rPr kumimoji="1" lang="en-US" altLang="ja-JP" sz="2800" dirty="0" err="1"/>
              <a:t>ViewController</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628650" y="2051612"/>
            <a:ext cx="297887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Board</a:t>
            </a:r>
            <a:r>
              <a:rPr lang="ja-JP" altLang="en-US" sz="3200" dirty="0"/>
              <a:t> </a:t>
            </a:r>
            <a:r>
              <a:rPr lang="en-US" altLang="ja-JP" sz="3200" dirty="0"/>
              <a:t>Class</a:t>
            </a: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628650" y="2588849"/>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Card</a:t>
            </a:r>
            <a:r>
              <a:rPr lang="ja-JP" altLang="en-US" sz="3200" dirty="0"/>
              <a:t> </a:t>
            </a:r>
            <a:r>
              <a:rPr lang="en-US" altLang="ja-JP" sz="3200" dirty="0"/>
              <a:t>Class</a:t>
            </a:r>
          </a:p>
          <a:p>
            <a:pPr marL="457200" lvl="1" indent="0">
              <a:buFont typeface="Arial" panose="020B0604020202020204" pitchFamily="34" charset="0"/>
              <a:buNone/>
            </a:pPr>
            <a:endParaRPr lang="en-US" altLang="ja-JP" dirty="0"/>
          </a:p>
        </p:txBody>
      </p:sp>
      <p:cxnSp>
        <p:nvCxnSpPr>
          <p:cNvPr id="7" name="直線コネクタ 6">
            <a:extLst>
              <a:ext uri="{FF2B5EF4-FFF2-40B4-BE49-F238E27FC236}">
                <a16:creationId xmlns:a16="http://schemas.microsoft.com/office/drawing/2014/main" id="{B9A08444-0484-4217-8398-326FD3C2BA14}"/>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628650" y="4908674"/>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Hand</a:t>
            </a:r>
            <a:r>
              <a:rPr lang="ja-JP" altLang="en-US" sz="3200" dirty="0"/>
              <a:t> </a:t>
            </a:r>
            <a:r>
              <a:rPr lang="en-US" altLang="ja-JP" sz="3200" dirty="0"/>
              <a:t>Class</a:t>
            </a:r>
          </a:p>
          <a:p>
            <a:pPr marL="457200" lvl="1" indent="0">
              <a:buFont typeface="Arial" panose="020B0604020202020204" pitchFamily="34" charset="0"/>
              <a:buNone/>
            </a:pPr>
            <a:endParaRPr lang="en-US" altLang="ja-JP" dirty="0"/>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628650" y="5289551"/>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a:t>
            </a:r>
          </a:p>
        </p:txBody>
      </p: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EE40E8AB-2840-4247-B68D-DE4A6D2B4C66}"/>
              </a:ext>
            </a:extLst>
          </p:cNvPr>
          <p:cNvPicPr>
            <a:picLocks noChangeAspect="1"/>
          </p:cNvPicPr>
          <p:nvPr/>
        </p:nvPicPr>
        <p:blipFill>
          <a:blip r:embed="rId2"/>
          <a:stretch>
            <a:fillRect/>
          </a:stretch>
        </p:blipFill>
        <p:spPr>
          <a:xfrm>
            <a:off x="628650" y="1581478"/>
            <a:ext cx="7355852" cy="5046194"/>
          </a:xfrm>
          <a:prstGeom prst="rect">
            <a:avLst/>
          </a:prstGeom>
        </p:spPr>
      </p:pic>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dirty="0"/>
              <a:t>開発したライブラリー</a:t>
            </a:r>
          </a:p>
        </p:txBody>
      </p:sp>
      <p:cxnSp>
        <p:nvCxnSpPr>
          <p:cNvPr id="4" name="直線コネクタ 3">
            <a:extLst>
              <a:ext uri="{FF2B5EF4-FFF2-40B4-BE49-F238E27FC236}">
                <a16:creationId xmlns:a16="http://schemas.microsoft.com/office/drawing/2014/main" id="{2D86A118-ADD6-43A6-A671-BB498855DBFB}"/>
              </a:ext>
            </a:extLst>
          </p:cNvPr>
          <p:cNvCxnSpPr>
            <a:cxnSpLocks/>
          </p:cNvCxnSpPr>
          <p:nvPr/>
        </p:nvCxnSpPr>
        <p:spPr>
          <a:xfrm>
            <a:off x="628650" y="1376314"/>
            <a:ext cx="78867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32289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5052</TotalTime>
  <Words>668</Words>
  <Application>Microsoft Office PowerPoint</Application>
  <PresentationFormat>画面に合わせる (4:3)</PresentationFormat>
  <Paragraphs>114</Paragraphs>
  <Slides>26</Slides>
  <Notes>5</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游ゴシック</vt:lpstr>
      <vt:lpstr>Arial</vt:lpstr>
      <vt:lpstr>Calibri</vt:lpstr>
      <vt:lpstr>Calibri Light</vt:lpstr>
      <vt:lpstr>Office テーマ</vt:lpstr>
      <vt:lpstr>テーブルゲーム作成の ためのライブラリー開発</vt:lpstr>
      <vt:lpstr>目次</vt:lpstr>
      <vt:lpstr>背景</vt:lpstr>
      <vt:lpstr>背景</vt:lpstr>
      <vt:lpstr>開発目的</vt:lpstr>
      <vt:lpstr>開発環境</vt:lpstr>
      <vt:lpstr>テーブルゲームについて</vt:lpstr>
      <vt:lpstr>開発した主なクラス説明</vt:lpstr>
      <vt:lpstr>開発したライブラリー</vt:lpstr>
      <vt:lpstr>開発した主なクラス説明</vt:lpstr>
      <vt:lpstr>開発した主なクラス説明</vt:lpstr>
      <vt:lpstr>開発した主なクラス説明</vt:lpstr>
      <vt:lpstr>ライブラリーを用いて 開発したソフトウェア</vt:lpstr>
      <vt:lpstr>使い方</vt:lpstr>
      <vt:lpstr>画像の用意</vt:lpstr>
      <vt:lpstr>使い方</vt:lpstr>
      <vt:lpstr>テーブルゲームの作成</vt:lpstr>
      <vt:lpstr>使い方</vt:lpstr>
      <vt:lpstr>データの共有</vt:lpstr>
      <vt:lpstr>使い方</vt:lpstr>
      <vt:lpstr>データのロード</vt:lpstr>
      <vt:lpstr>使い方</vt:lpstr>
      <vt:lpstr>ゲームの開始</vt:lpstr>
      <vt:lpstr>実際の動作</vt:lpstr>
      <vt:lpstr>実際の動作</vt:lpstr>
      <vt:lpstr>配布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78</cp:revision>
  <dcterms:created xsi:type="dcterms:W3CDTF">2021-01-21T05:55:44Z</dcterms:created>
  <dcterms:modified xsi:type="dcterms:W3CDTF">2021-01-26T05:36:40Z</dcterms:modified>
</cp:coreProperties>
</file>